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5" r:id="rId5"/>
    <p:sldId id="267" r:id="rId6"/>
    <p:sldId id="268" r:id="rId7"/>
    <p:sldId id="270" r:id="rId8"/>
    <p:sldId id="271" r:id="rId9"/>
    <p:sldId id="269" r:id="rId10"/>
    <p:sldId id="272" r:id="rId11"/>
    <p:sldId id="261" r:id="rId12"/>
  </p:sldIdLst>
  <p:sldSz cx="9144000" cy="5143500" type="screen16x9"/>
  <p:notesSz cx="6858000" cy="9144000"/>
  <p:embeddedFontLst>
    <p:embeddedFont>
      <p:font typeface="Lato Light" panose="020B0604020202020204" charset="0"/>
      <p:regular r:id="rId14"/>
      <p:bold r:id="rId15"/>
      <p:italic r:id="rId16"/>
      <p:boldItalic r:id="rId17"/>
    </p:embeddedFont>
    <p:embeddedFont>
      <p:font typeface="Raleway Thin" panose="020B0604020202020204" charset="0"/>
      <p:regular r:id="rId18"/>
      <p:bold r:id="rId19"/>
      <p:italic r:id="rId20"/>
      <p:boldItalic r:id="rId21"/>
    </p:embeddedFont>
    <p:embeddedFont>
      <p:font typeface="Lato" panose="020B060402020202020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ontserrat Light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hnNijNyB7aMwVynAKh3p0z6qbX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5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96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viewProps" Target="viewProps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6f2ff5d9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6f2ff5d9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0936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6f2ff5d91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6f2ff5d91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d6f2ff5d91_0_1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Eliminar del footer los datos de contacto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7249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82198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5676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343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3715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0490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ba2e655042_0_109"/>
          <p:cNvSpPr/>
          <p:nvPr/>
        </p:nvSpPr>
        <p:spPr>
          <a:xfrm>
            <a:off x="0" y="4696894"/>
            <a:ext cx="9144000" cy="446700"/>
          </a:xfrm>
          <a:prstGeom prst="rect">
            <a:avLst/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a2e655042_0_15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ba2e655042_0_159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gba2e655042_0_159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0" name="Google Shape;60;gba2e655042_0_159"/>
          <p:cNvSpPr txBox="1">
            <a:spLocks noGrp="1"/>
          </p:cNvSpPr>
          <p:nvPr>
            <p:ph type="ftr" idx="11"/>
          </p:nvPr>
        </p:nvSpPr>
        <p:spPr>
          <a:xfrm>
            <a:off x="417021" y="1921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gba2e655042_0_159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a2e655042_0_165"/>
          <p:cNvSpPr txBox="1">
            <a:spLocks noGrp="1"/>
          </p:cNvSpPr>
          <p:nvPr>
            <p:ph type="title"/>
          </p:nvPr>
        </p:nvSpPr>
        <p:spPr>
          <a:xfrm>
            <a:off x="628650" y="550490"/>
            <a:ext cx="78867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gba2e655042_0_165"/>
          <p:cNvSpPr txBox="1">
            <a:spLocks noGrp="1"/>
          </p:cNvSpPr>
          <p:nvPr>
            <p:ph type="body" idx="1"/>
          </p:nvPr>
        </p:nvSpPr>
        <p:spPr>
          <a:xfrm rot="5400000">
            <a:off x="3150300" y="-805406"/>
            <a:ext cx="284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gba2e655042_0_165"/>
          <p:cNvSpPr txBox="1">
            <a:spLocks noGrp="1"/>
          </p:cNvSpPr>
          <p:nvPr>
            <p:ph type="ftr" idx="11"/>
          </p:nvPr>
        </p:nvSpPr>
        <p:spPr>
          <a:xfrm>
            <a:off x="417021" y="1921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gba2e655042_0_165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a2e655042_0_170"/>
          <p:cNvSpPr txBox="1">
            <a:spLocks noGrp="1"/>
          </p:cNvSpPr>
          <p:nvPr>
            <p:ph type="title"/>
          </p:nvPr>
        </p:nvSpPr>
        <p:spPr>
          <a:xfrm rot="5400000">
            <a:off x="5457000" y="1574430"/>
            <a:ext cx="41451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gba2e655042_0_170"/>
          <p:cNvSpPr txBox="1">
            <a:spLocks noGrp="1"/>
          </p:cNvSpPr>
          <p:nvPr>
            <p:ph type="body" idx="1"/>
          </p:nvPr>
        </p:nvSpPr>
        <p:spPr>
          <a:xfrm rot="5400000">
            <a:off x="1456425" y="-340170"/>
            <a:ext cx="41451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gba2e655042_0_170"/>
          <p:cNvSpPr txBox="1">
            <a:spLocks noGrp="1"/>
          </p:cNvSpPr>
          <p:nvPr>
            <p:ph type="ftr" idx="11"/>
          </p:nvPr>
        </p:nvSpPr>
        <p:spPr>
          <a:xfrm>
            <a:off x="417021" y="1921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gba2e655042_0_170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021_Make your data shine">
  <p:cSld name="1_Vertical Title and Text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509" y="4738419"/>
            <a:ext cx="676406" cy="2254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 1">
  <p:cSld name="1_Title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a2e655042_0_18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300"/>
              <a:buFont typeface="Montserrat Light"/>
              <a:buNone/>
              <a:defRPr sz="33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gba2e655042_0_180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Montserrat Light"/>
              <a:buNone/>
              <a:defRPr sz="1800"/>
            </a:lvl1pPr>
            <a:lvl2pPr lvl="1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ontserrat Light"/>
              <a:buNone/>
              <a:defRPr sz="1500"/>
            </a:lvl2pPr>
            <a:lvl3pPr lvl="2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350"/>
              <a:buFont typeface="Montserrat Light"/>
              <a:buNone/>
              <a:defRPr sz="1350"/>
            </a:lvl3pPr>
            <a:lvl4pPr lvl="3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ontserrat Light"/>
              <a:buNone/>
              <a:defRPr sz="1200"/>
            </a:lvl4pPr>
            <a:lvl5pPr lvl="4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ontserrat Light"/>
              <a:buNone/>
              <a:defRPr sz="1200"/>
            </a:lvl5pPr>
            <a:lvl6pPr lvl="5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ontserrat Light"/>
              <a:buNone/>
              <a:defRPr sz="1200"/>
            </a:lvl6pPr>
            <a:lvl7pPr lvl="6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ontserrat Light"/>
              <a:buNone/>
              <a:defRPr sz="1200"/>
            </a:lvl7pPr>
            <a:lvl8pPr lvl="7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ontserrat Light"/>
              <a:buNone/>
              <a:defRPr sz="1200"/>
            </a:lvl8pPr>
            <a:lvl9pPr lvl="8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ontserrat Light"/>
              <a:buNone/>
              <a:defRPr sz="1200"/>
            </a:lvl9pPr>
          </a:lstStyle>
          <a:p>
            <a:endParaRPr/>
          </a:p>
        </p:txBody>
      </p:sp>
      <p:sp>
        <p:nvSpPr>
          <p:cNvPr id="76" name="Google Shape;76;gba2e655042_0_18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77" name="Google Shape;77;gba2e655042_0_180"/>
          <p:cNvSpPr txBox="1">
            <a:spLocks noGrp="1"/>
          </p:cNvSpPr>
          <p:nvPr>
            <p:ph type="sldNum" idx="12"/>
          </p:nvPr>
        </p:nvSpPr>
        <p:spPr>
          <a:xfrm>
            <a:off x="8346749" y="389828"/>
            <a:ext cx="394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ubtitle Only">
  <p:cSld name="1_Title Subtitle 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a2e655042_0_185"/>
          <p:cNvSpPr txBox="1">
            <a:spLocks noGrp="1"/>
          </p:cNvSpPr>
          <p:nvPr>
            <p:ph type="title"/>
          </p:nvPr>
        </p:nvSpPr>
        <p:spPr>
          <a:xfrm>
            <a:off x="628650" y="550490"/>
            <a:ext cx="78867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gba2e655042_0_185"/>
          <p:cNvSpPr txBox="1">
            <a:spLocks noGrp="1"/>
          </p:cNvSpPr>
          <p:nvPr>
            <p:ph type="body" idx="1"/>
          </p:nvPr>
        </p:nvSpPr>
        <p:spPr>
          <a:xfrm>
            <a:off x="685800" y="700088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TITLE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a2e655042_0_188"/>
          <p:cNvSpPr txBox="1">
            <a:spLocks noGrp="1"/>
          </p:cNvSpPr>
          <p:nvPr>
            <p:ph type="sldNum" idx="12"/>
          </p:nvPr>
        </p:nvSpPr>
        <p:spPr>
          <a:xfrm>
            <a:off x="8346749" y="389828"/>
            <a:ext cx="394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Objectives 2">
  <p:cSld name="Our Objectives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a2e655042_0_190"/>
          <p:cNvSpPr>
            <a:spLocks noGrp="1"/>
          </p:cNvSpPr>
          <p:nvPr>
            <p:ph type="pic" idx="2"/>
          </p:nvPr>
        </p:nvSpPr>
        <p:spPr>
          <a:xfrm>
            <a:off x="0" y="0"/>
            <a:ext cx="44655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Slide">
  <p:cSld name="2_Title Slide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ba2e655042_0_11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ba2e655042_0_11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gba2e655042_0_116"/>
          <p:cNvSpPr txBox="1">
            <a:spLocks noGrp="1"/>
          </p:cNvSpPr>
          <p:nvPr>
            <p:ph type="ftr" idx="11"/>
          </p:nvPr>
        </p:nvSpPr>
        <p:spPr>
          <a:xfrm>
            <a:off x="417021" y="1921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gba2e655042_0_116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>
  <p:cSld name="3_Title Slide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ba2e655042_0_126"/>
          <p:cNvSpPr txBox="1">
            <a:spLocks noGrp="1"/>
          </p:cNvSpPr>
          <p:nvPr>
            <p:ph type="title"/>
          </p:nvPr>
        </p:nvSpPr>
        <p:spPr>
          <a:xfrm>
            <a:off x="628650" y="550490"/>
            <a:ext cx="78867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gba2e655042_0_126"/>
          <p:cNvSpPr txBox="1">
            <a:spLocks noGrp="1"/>
          </p:cNvSpPr>
          <p:nvPr>
            <p:ph type="body" idx="1"/>
          </p:nvPr>
        </p:nvSpPr>
        <p:spPr>
          <a:xfrm>
            <a:off x="628650" y="1716244"/>
            <a:ext cx="7886700" cy="28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gba2e655042_0_126"/>
          <p:cNvSpPr txBox="1">
            <a:spLocks noGrp="1"/>
          </p:cNvSpPr>
          <p:nvPr>
            <p:ph type="ftr" idx="11"/>
          </p:nvPr>
        </p:nvSpPr>
        <p:spPr>
          <a:xfrm>
            <a:off x="417021" y="1921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ba2e655042_0_126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ba2e655042_0_131"/>
          <p:cNvSpPr txBox="1">
            <a:spLocks noGrp="1"/>
          </p:cNvSpPr>
          <p:nvPr>
            <p:ph type="title"/>
          </p:nvPr>
        </p:nvSpPr>
        <p:spPr>
          <a:xfrm>
            <a:off x="623888" y="678801"/>
            <a:ext cx="7886700" cy="15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ba2e655042_0_131"/>
          <p:cNvSpPr txBox="1">
            <a:spLocks noGrp="1"/>
          </p:cNvSpPr>
          <p:nvPr>
            <p:ph type="body" idx="1"/>
          </p:nvPr>
        </p:nvSpPr>
        <p:spPr>
          <a:xfrm>
            <a:off x="623888" y="2380274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gba2e655042_0_131"/>
          <p:cNvSpPr txBox="1">
            <a:spLocks noGrp="1"/>
          </p:cNvSpPr>
          <p:nvPr>
            <p:ph type="ftr" idx="11"/>
          </p:nvPr>
        </p:nvSpPr>
        <p:spPr>
          <a:xfrm>
            <a:off x="417021" y="1921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ba2e655042_0_131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ba2e655042_0_136"/>
          <p:cNvSpPr txBox="1">
            <a:spLocks noGrp="1"/>
          </p:cNvSpPr>
          <p:nvPr>
            <p:ph type="title"/>
          </p:nvPr>
        </p:nvSpPr>
        <p:spPr>
          <a:xfrm>
            <a:off x="628650" y="550491"/>
            <a:ext cx="78867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gba2e655042_0_13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gba2e655042_0_13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gba2e655042_0_136"/>
          <p:cNvSpPr txBox="1">
            <a:spLocks noGrp="1"/>
          </p:cNvSpPr>
          <p:nvPr>
            <p:ph type="ftr" idx="11"/>
          </p:nvPr>
        </p:nvSpPr>
        <p:spPr>
          <a:xfrm>
            <a:off x="417021" y="1921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gba2e655042_0_136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ba2e655042_0_14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gba2e655042_0_142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2" name="Google Shape;42;gba2e655042_0_142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gba2e655042_0_14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4" name="Google Shape;44;gba2e655042_0_14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gba2e655042_0_142"/>
          <p:cNvSpPr txBox="1">
            <a:spLocks noGrp="1"/>
          </p:cNvSpPr>
          <p:nvPr>
            <p:ph type="ftr" idx="11"/>
          </p:nvPr>
        </p:nvSpPr>
        <p:spPr>
          <a:xfrm>
            <a:off x="417021" y="1921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gba2e655042_0_142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a2e655042_0_15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gba2e655042_0_15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3" name="Google Shape;53;gba2e655042_0_15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54" name="Google Shape;54;gba2e655042_0_153"/>
          <p:cNvSpPr txBox="1">
            <a:spLocks noGrp="1"/>
          </p:cNvSpPr>
          <p:nvPr>
            <p:ph type="ftr" idx="11"/>
          </p:nvPr>
        </p:nvSpPr>
        <p:spPr>
          <a:xfrm>
            <a:off x="417021" y="1921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gba2e655042_0_153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ba2e655042_0_102"/>
          <p:cNvSpPr txBox="1">
            <a:spLocks noGrp="1"/>
          </p:cNvSpPr>
          <p:nvPr>
            <p:ph type="title"/>
          </p:nvPr>
        </p:nvSpPr>
        <p:spPr>
          <a:xfrm>
            <a:off x="628650" y="550490"/>
            <a:ext cx="78867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ba2e655042_0_102"/>
          <p:cNvSpPr txBox="1">
            <a:spLocks noGrp="1"/>
          </p:cNvSpPr>
          <p:nvPr>
            <p:ph type="body" idx="1"/>
          </p:nvPr>
        </p:nvSpPr>
        <p:spPr>
          <a:xfrm>
            <a:off x="628650" y="1716244"/>
            <a:ext cx="7886700" cy="28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gba2e655042_0_102"/>
          <p:cNvSpPr txBox="1">
            <a:spLocks noGrp="1"/>
          </p:cNvSpPr>
          <p:nvPr>
            <p:ph type="ftr" idx="11"/>
          </p:nvPr>
        </p:nvSpPr>
        <p:spPr>
          <a:xfrm>
            <a:off x="417021" y="1921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gba2e655042_0_102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pandas.pydata.org/docs" TargetMode="External"/><Relationship Id="rId7" Type="http://schemas.openxmlformats.org/officeDocument/2006/relationships/hyperlink" Target="https://pillow.readthedocs.io/en/stabl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streamlit.io/" TargetMode="External"/><Relationship Id="rId5" Type="http://schemas.openxmlformats.org/officeDocument/2006/relationships/hyperlink" Target="https://numpy.org/doc/" TargetMode="External"/><Relationship Id="rId4" Type="http://schemas.openxmlformats.org/officeDocument/2006/relationships/hyperlink" Target="https://docs.python.org/es/3/howto/urllib2.html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://www.linkedin.com/company/tic-pue" TargetMode="External"/><Relationship Id="rId7" Type="http://schemas.openxmlformats.org/officeDocument/2006/relationships/hyperlink" Target="https://www.youtube.com/user/PUEvideo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hyperlink" Target="https://blog.pue.es/?utm_source=PUE_Service_es&amp;utm_medium=ppt&amp;utm_campaign=PUE-blog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hyperlink" Target="https://twitter.com/pue_dat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ngel-barruz-final-project-sample-project-xo311q.streamlit.app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6f2ff5d91_0_48"/>
          <p:cNvSpPr txBox="1"/>
          <p:nvPr/>
        </p:nvSpPr>
        <p:spPr>
          <a:xfrm>
            <a:off x="470459" y="946962"/>
            <a:ext cx="6894680" cy="1463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800"/>
            </a:pPr>
            <a:r>
              <a:rPr lang="es-ES" sz="6000" dirty="0" smtClean="0">
                <a:solidFill>
                  <a:schemeClr val="bg1"/>
                </a:solidFill>
              </a:rPr>
              <a:t>CHEAPEST OIL</a:t>
            </a:r>
            <a:r>
              <a:rPr lang="es-ES" sz="4800" dirty="0">
                <a:solidFill>
                  <a:schemeClr val="bg1"/>
                </a:solidFill>
              </a:rPr>
              <a:t/>
            </a:r>
            <a:br>
              <a:rPr lang="es-ES" sz="4800" dirty="0">
                <a:solidFill>
                  <a:schemeClr val="bg1"/>
                </a:solidFill>
              </a:rPr>
            </a:br>
            <a:endParaRPr sz="3200" b="1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90" name="Google Shape;90;gd6f2ff5d91_0_48"/>
          <p:cNvSpPr txBox="1"/>
          <p:nvPr/>
        </p:nvSpPr>
        <p:spPr>
          <a:xfrm>
            <a:off x="470459" y="3168502"/>
            <a:ext cx="5320741" cy="42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Ponentes: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smtClean="0">
                <a:solidFill>
                  <a:schemeClr val="bg1"/>
                </a:solidFill>
              </a:rPr>
              <a:t>Ángel Barruz Montalvo</a:t>
            </a:r>
            <a:endParaRPr lang="es-E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31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  <p:sp>
        <p:nvSpPr>
          <p:cNvPr id="115" name="Google Shape;115;p4"/>
          <p:cNvSpPr txBox="1"/>
          <p:nvPr/>
        </p:nvSpPr>
        <p:spPr>
          <a:xfrm>
            <a:off x="175015" y="842579"/>
            <a:ext cx="5912802" cy="674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8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Documentación Pandas:</a:t>
            </a:r>
          </a:p>
          <a:p>
            <a:pPr lvl="8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s-ES" sz="1800" dirty="0" smtClean="0"/>
              <a:t>	</a:t>
            </a:r>
            <a:r>
              <a:rPr lang="es-ES" sz="1800" dirty="0" smtClean="0">
                <a:hlinkClick r:id="rId3"/>
              </a:rPr>
              <a:t>https</a:t>
            </a:r>
            <a:r>
              <a:rPr lang="es-ES" sz="1800" dirty="0">
                <a:hlinkClick r:id="rId3"/>
              </a:rPr>
              <a:t>://</a:t>
            </a:r>
            <a:r>
              <a:rPr lang="es-ES" sz="1800" dirty="0" smtClean="0">
                <a:hlinkClick r:id="rId3"/>
              </a:rPr>
              <a:t>pandas.pydata.org/docs</a:t>
            </a:r>
            <a:endParaRPr lang="es-ES" sz="1800" dirty="0" smtClean="0"/>
          </a:p>
          <a:p>
            <a:pPr marL="285750" lvl="8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Documentación Python (</a:t>
            </a:r>
            <a:r>
              <a:rPr lang="es-ES" sz="1800" dirty="0" err="1" smtClean="0"/>
              <a:t>Urlopen</a:t>
            </a:r>
            <a:r>
              <a:rPr lang="es-ES" sz="1800" dirty="0" smtClean="0"/>
              <a:t>):</a:t>
            </a:r>
          </a:p>
          <a:p>
            <a:pPr lvl="8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s-ES" sz="1800" dirty="0"/>
              <a:t>	</a:t>
            </a:r>
            <a:r>
              <a:rPr lang="es-ES" sz="1800" dirty="0">
                <a:hlinkClick r:id="rId4"/>
              </a:rPr>
              <a:t>https://</a:t>
            </a:r>
            <a:r>
              <a:rPr lang="es-ES" sz="1800" dirty="0" smtClean="0">
                <a:hlinkClick r:id="rId4"/>
              </a:rPr>
              <a:t>docs.python.org/es/3/howto/urllib2.html</a:t>
            </a:r>
            <a:endParaRPr lang="es-ES" sz="1800" dirty="0" smtClean="0"/>
          </a:p>
          <a:p>
            <a:pPr marL="285750" lvl="8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Documentación </a:t>
            </a:r>
            <a:r>
              <a:rPr lang="es-ES" sz="1800" dirty="0" err="1" smtClean="0"/>
              <a:t>Numpy</a:t>
            </a:r>
            <a:r>
              <a:rPr lang="es-ES" sz="1800" dirty="0" smtClean="0"/>
              <a:t>:</a:t>
            </a:r>
          </a:p>
          <a:p>
            <a:pPr lvl="8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s-ES" sz="1800" dirty="0"/>
              <a:t>	</a:t>
            </a:r>
            <a:r>
              <a:rPr lang="es-ES" sz="1800" dirty="0">
                <a:hlinkClick r:id="rId5"/>
              </a:rPr>
              <a:t>https://numpy.org/doc</a:t>
            </a:r>
            <a:r>
              <a:rPr lang="es-ES" sz="1800" dirty="0" smtClean="0">
                <a:hlinkClick r:id="rId5"/>
              </a:rPr>
              <a:t>/</a:t>
            </a:r>
            <a:endParaRPr lang="es-ES" sz="1800" dirty="0" smtClean="0"/>
          </a:p>
          <a:p>
            <a:pPr marL="285750" lvl="8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Documentación </a:t>
            </a:r>
            <a:r>
              <a:rPr lang="es-ES" sz="1800" dirty="0" err="1" smtClean="0"/>
              <a:t>Streamlit</a:t>
            </a:r>
            <a:r>
              <a:rPr lang="es-ES" sz="1800" dirty="0" smtClean="0"/>
              <a:t>:</a:t>
            </a:r>
          </a:p>
          <a:p>
            <a:pPr lvl="8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s-ES" sz="1800" dirty="0"/>
              <a:t>	</a:t>
            </a:r>
            <a:r>
              <a:rPr lang="es-ES" sz="1800" dirty="0">
                <a:hlinkClick r:id="rId6"/>
              </a:rPr>
              <a:t>https://</a:t>
            </a:r>
            <a:r>
              <a:rPr lang="es-ES" sz="1800" dirty="0" smtClean="0">
                <a:hlinkClick r:id="rId6"/>
              </a:rPr>
              <a:t>docs.streamlit.io</a:t>
            </a:r>
            <a:endParaRPr lang="es-ES" sz="1800" dirty="0" smtClean="0"/>
          </a:p>
          <a:p>
            <a:pPr marL="285750" lvl="8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Documentación </a:t>
            </a:r>
            <a:r>
              <a:rPr lang="es-ES" sz="1800" dirty="0" err="1" smtClean="0"/>
              <a:t>Pillow</a:t>
            </a:r>
            <a:r>
              <a:rPr lang="es-ES" sz="1800" dirty="0" smtClean="0"/>
              <a:t>:</a:t>
            </a:r>
          </a:p>
          <a:p>
            <a:pPr lvl="8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s-ES" sz="1800" dirty="0"/>
              <a:t>	</a:t>
            </a:r>
            <a:r>
              <a:rPr lang="es-ES" sz="1800" dirty="0">
                <a:hlinkClick r:id="rId7"/>
              </a:rPr>
              <a:t>https://</a:t>
            </a:r>
            <a:r>
              <a:rPr lang="es-ES" sz="1800" dirty="0" smtClean="0">
                <a:hlinkClick r:id="rId7"/>
              </a:rPr>
              <a:t>pillow.readthedocs.io/en/stable</a:t>
            </a:r>
            <a:endParaRPr lang="es-ES" sz="1800" dirty="0" smtClean="0"/>
          </a:p>
          <a:p>
            <a:pPr lvl="8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endParaRPr lang="es-ES" sz="1800" dirty="0" smtClean="0"/>
          </a:p>
          <a:p>
            <a:pPr lvl="8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endParaRPr lang="es-ES" sz="1800" dirty="0" smtClean="0"/>
          </a:p>
          <a:p>
            <a:pPr lvl="8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endParaRPr lang="es-ES" sz="1800" dirty="0" smtClean="0"/>
          </a:p>
          <a:p>
            <a:pPr marL="285750" lvl="8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endParaRPr lang="es-ES" sz="1800" dirty="0" smtClean="0"/>
          </a:p>
          <a:p>
            <a:pPr lvl="8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endParaRPr lang="es-ES" sz="1800" dirty="0"/>
          </a:p>
          <a:p>
            <a:pPr marL="342900" lvl="8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endParaRPr lang="es-ES" sz="1800" dirty="0"/>
          </a:p>
        </p:txBody>
      </p:sp>
      <p:sp>
        <p:nvSpPr>
          <p:cNvPr id="119" name="Google Shape;119;p4"/>
          <p:cNvSpPr txBox="1"/>
          <p:nvPr/>
        </p:nvSpPr>
        <p:spPr>
          <a:xfrm>
            <a:off x="335032" y="450204"/>
            <a:ext cx="6370568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s-ES" sz="1950" b="1" dirty="0" smtClean="0">
                <a:solidFill>
                  <a:srgbClr val="00B0F0"/>
                </a:solidFill>
              </a:rPr>
              <a:t>Recursos</a:t>
            </a:r>
            <a:endParaRPr sz="1950" b="0" i="0" u="none" strike="noStrike" cap="none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258" y="2031318"/>
            <a:ext cx="2210182" cy="112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669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56;p78"/>
          <p:cNvSpPr txBox="1"/>
          <p:nvPr/>
        </p:nvSpPr>
        <p:spPr>
          <a:xfrm>
            <a:off x="4572000" y="1855037"/>
            <a:ext cx="3610316" cy="651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CD39"/>
              </a:buClr>
              <a:buSzPts val="3600"/>
              <a:buFont typeface="Arial"/>
              <a:buNone/>
            </a:pPr>
            <a:r>
              <a:rPr lang="es-ES" sz="3600" b="1" i="0" u="none" strike="noStrike" cap="none" dirty="0">
                <a:solidFill>
                  <a:srgbClr val="12621A"/>
                </a:solidFill>
                <a:latin typeface="Arial"/>
                <a:ea typeface="Arial"/>
                <a:cs typeface="Arial"/>
                <a:sym typeface="Arial"/>
              </a:rPr>
              <a:t>Equipo Desarrollo PUE</a:t>
            </a:r>
            <a:endParaRPr sz="1400" b="1" i="0" u="none" strike="noStrike" cap="none" dirty="0">
              <a:solidFill>
                <a:srgbClr val="126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n 8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449" y="4526590"/>
            <a:ext cx="355986" cy="355986"/>
          </a:xfrm>
          <a:prstGeom prst="rect">
            <a:avLst/>
          </a:prstGeom>
        </p:spPr>
      </p:pic>
      <p:pic>
        <p:nvPicPr>
          <p:cNvPr id="10" name="Imagen 9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1400" y="4540238"/>
            <a:ext cx="551204" cy="342338"/>
          </a:xfrm>
          <a:prstGeom prst="rect">
            <a:avLst/>
          </a:prstGeom>
        </p:spPr>
      </p:pic>
      <p:pic>
        <p:nvPicPr>
          <p:cNvPr id="11" name="Imagen 10">
            <a:hlinkClick r:id="rId7"/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2111" y="4526590"/>
            <a:ext cx="355986" cy="355986"/>
          </a:xfrm>
          <a:prstGeom prst="rect">
            <a:avLst/>
          </a:prstGeom>
        </p:spPr>
      </p:pic>
      <p:pic>
        <p:nvPicPr>
          <p:cNvPr id="12" name="Imagen 11">
            <a:hlinkClick r:id="rId9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0280" y="4526590"/>
            <a:ext cx="355986" cy="35598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293622" y="470132"/>
            <a:ext cx="343713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ES" sz="6000" dirty="0">
                <a:solidFill>
                  <a:schemeClr val="accent4"/>
                </a:solidFill>
              </a:rPr>
              <a:t>Agenda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4719276" y="1273483"/>
            <a:ext cx="4268376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/>
              <a:t>Introducción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 smtClean="0"/>
              <a:t>Arquitectura</a:t>
            </a:r>
            <a:endParaRPr lang="es-E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 smtClean="0"/>
              <a:t>Tecnología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 smtClean="0"/>
              <a:t>Demostración API, EDA, Limpieza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 smtClean="0"/>
              <a:t>Demostración </a:t>
            </a:r>
            <a:r>
              <a:rPr lang="es-ES" sz="1800" dirty="0" err="1" smtClean="0"/>
              <a:t>Streamlit</a:t>
            </a:r>
            <a:endParaRPr lang="es-ES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 smtClean="0"/>
              <a:t>Demostración </a:t>
            </a:r>
            <a:r>
              <a:rPr lang="es-ES" sz="1800" dirty="0" err="1" smtClean="0"/>
              <a:t>Cheapest</a:t>
            </a:r>
            <a:r>
              <a:rPr lang="es-ES" sz="1800" dirty="0" smtClean="0"/>
              <a:t> </a:t>
            </a:r>
            <a:r>
              <a:rPr lang="es-ES" sz="1800" dirty="0" err="1" smtClean="0"/>
              <a:t>Oil</a:t>
            </a:r>
            <a:endParaRPr lang="es-E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 smtClean="0"/>
              <a:t>Últimos Desarrollos VS Próximos Desarrollos</a:t>
            </a:r>
            <a:endParaRPr lang="es-E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 smtClean="0"/>
              <a:t>Recursos</a:t>
            </a:r>
            <a:endParaRPr lang="es-ES" sz="1800" dirty="0"/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31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  <p:sp>
        <p:nvSpPr>
          <p:cNvPr id="115" name="Google Shape;115;p4"/>
          <p:cNvSpPr txBox="1"/>
          <p:nvPr/>
        </p:nvSpPr>
        <p:spPr>
          <a:xfrm>
            <a:off x="211839" y="1146499"/>
            <a:ext cx="4747331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s-ES" sz="1800" dirty="0" smtClean="0"/>
              <a:t>Buscador de gasolineras a nivel Nacional, para localizar el combustible más barato, filtrando por:</a:t>
            </a:r>
          </a:p>
          <a:p>
            <a:pPr marL="342900" lvl="8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Código Postal  </a:t>
            </a:r>
            <a:endParaRPr lang="es-ES" sz="1800" dirty="0"/>
          </a:p>
          <a:p>
            <a:pPr marL="342900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Provincia</a:t>
            </a:r>
            <a:endParaRPr lang="es-ES" sz="1800" dirty="0"/>
          </a:p>
          <a:p>
            <a:pPr marL="342900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Localidad</a:t>
            </a:r>
          </a:p>
          <a:p>
            <a:pPr marL="342900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Estación de </a:t>
            </a:r>
            <a:r>
              <a:rPr lang="es-ES" sz="1800" dirty="0" smtClean="0"/>
              <a:t>Servicio</a:t>
            </a:r>
          </a:p>
          <a:p>
            <a:pPr marL="342900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Calculadora por kilómetros</a:t>
            </a:r>
          </a:p>
        </p:txBody>
      </p:sp>
      <p:sp>
        <p:nvSpPr>
          <p:cNvPr id="119" name="Google Shape;119;p4"/>
          <p:cNvSpPr txBox="1"/>
          <p:nvPr/>
        </p:nvSpPr>
        <p:spPr>
          <a:xfrm>
            <a:off x="335032" y="652723"/>
            <a:ext cx="4842866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s-ES" sz="1950" b="1" i="0" u="none" strike="noStrike" cap="none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 sz="1950" b="0" i="0" u="none" strike="noStrike" cap="none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293" y="1886394"/>
            <a:ext cx="4148490" cy="213468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31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  <p:sp>
        <p:nvSpPr>
          <p:cNvPr id="115" name="Google Shape;115;p4"/>
          <p:cNvSpPr txBox="1"/>
          <p:nvPr/>
        </p:nvSpPr>
        <p:spPr>
          <a:xfrm>
            <a:off x="386899" y="1316694"/>
            <a:ext cx="4702067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indent="-342900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  <a:defRPr sz="2000"/>
            </a:lvl1pPr>
          </a:lstStyle>
          <a:p>
            <a:pPr marL="0" indent="0">
              <a:lnSpc>
                <a:spcPct val="150000"/>
              </a:lnSpc>
              <a:buNone/>
            </a:pPr>
            <a:r>
              <a:rPr lang="es-ES" sz="1800" dirty="0" smtClean="0"/>
              <a:t>ETL y herramienta de </a:t>
            </a:r>
            <a:r>
              <a:rPr lang="es-ES" sz="1800" dirty="0" err="1" smtClean="0"/>
              <a:t>Reporting</a:t>
            </a:r>
            <a:r>
              <a:rPr lang="es-ES" sz="1800" dirty="0" smtClean="0"/>
              <a:t> </a:t>
            </a:r>
            <a:endParaRPr lang="es-ES" sz="1800" dirty="0"/>
          </a:p>
          <a:p>
            <a:pPr>
              <a:lnSpc>
                <a:spcPct val="150000"/>
              </a:lnSpc>
            </a:pPr>
            <a:r>
              <a:rPr lang="es-ES" sz="1800" dirty="0" smtClean="0"/>
              <a:t>Extracción de datos -&gt; Conexión API</a:t>
            </a:r>
            <a:endParaRPr lang="es-ES" sz="1800" dirty="0"/>
          </a:p>
          <a:p>
            <a:pPr>
              <a:lnSpc>
                <a:spcPct val="150000"/>
              </a:lnSpc>
            </a:pPr>
            <a:r>
              <a:rPr lang="es-ES" sz="1800" dirty="0" smtClean="0"/>
              <a:t>EDA (</a:t>
            </a:r>
            <a:r>
              <a:rPr lang="es-ES" sz="1800" dirty="0" err="1" smtClean="0"/>
              <a:t>Exploratory</a:t>
            </a:r>
            <a:r>
              <a:rPr lang="es-ES" sz="1800" dirty="0" smtClean="0"/>
              <a:t> Data </a:t>
            </a:r>
            <a:r>
              <a:rPr lang="es-ES" sz="1800" dirty="0" err="1" smtClean="0"/>
              <a:t>Analytics</a:t>
            </a:r>
            <a:r>
              <a:rPr lang="es-ES" sz="1800" dirty="0" smtClean="0"/>
              <a:t>)</a:t>
            </a:r>
            <a:endParaRPr lang="es-ES" sz="1800" dirty="0"/>
          </a:p>
          <a:p>
            <a:pPr>
              <a:lnSpc>
                <a:spcPct val="150000"/>
              </a:lnSpc>
            </a:pPr>
            <a:r>
              <a:rPr lang="es-ES" sz="1800" dirty="0" err="1" smtClean="0"/>
              <a:t>Transform</a:t>
            </a:r>
            <a:endParaRPr lang="es-ES" sz="1800" dirty="0" smtClean="0"/>
          </a:p>
          <a:p>
            <a:pPr>
              <a:lnSpc>
                <a:spcPct val="150000"/>
              </a:lnSpc>
            </a:pPr>
            <a:r>
              <a:rPr lang="es-ES" sz="1800" dirty="0" smtClean="0"/>
              <a:t>Load: </a:t>
            </a:r>
            <a:r>
              <a:rPr lang="es-ES" sz="1800" dirty="0" err="1" smtClean="0"/>
              <a:t>DataFrame</a:t>
            </a:r>
            <a:r>
              <a:rPr lang="es-ES" sz="1800" dirty="0" smtClean="0"/>
              <a:t> </a:t>
            </a:r>
            <a:r>
              <a:rPr lang="es-ES" sz="1800" dirty="0" smtClean="0">
                <a:sym typeface="Wingdings" panose="05000000000000000000" pitchFamily="2" charset="2"/>
              </a:rPr>
              <a:t> CSV</a:t>
            </a:r>
            <a:endParaRPr lang="es-ES" sz="1800" dirty="0"/>
          </a:p>
          <a:p>
            <a:pPr>
              <a:lnSpc>
                <a:spcPct val="150000"/>
              </a:lnSpc>
            </a:pPr>
            <a:r>
              <a:rPr lang="es-ES" sz="1800" dirty="0" err="1" smtClean="0"/>
              <a:t>Streamlit</a:t>
            </a:r>
            <a:r>
              <a:rPr lang="es-ES" sz="1800" dirty="0" smtClean="0"/>
              <a:t> (Host y Web)</a:t>
            </a:r>
            <a:endParaRPr lang="es-ES" sz="1800" dirty="0"/>
          </a:p>
          <a:p>
            <a:pPr>
              <a:lnSpc>
                <a:spcPct val="150000"/>
              </a:lnSpc>
            </a:pPr>
            <a:r>
              <a:rPr lang="es-ES" sz="1800" dirty="0" smtClean="0"/>
              <a:t>.</a:t>
            </a:r>
            <a:r>
              <a:rPr lang="es-ES" sz="1800" dirty="0" err="1" smtClean="0"/>
              <a:t>Bat</a:t>
            </a:r>
            <a:r>
              <a:rPr lang="es-ES" sz="1800" dirty="0" smtClean="0"/>
              <a:t> para generar el </a:t>
            </a:r>
            <a:r>
              <a:rPr lang="es-ES" sz="1800" dirty="0" err="1" smtClean="0"/>
              <a:t>Dataframe</a:t>
            </a:r>
            <a:r>
              <a:rPr lang="es-ES" sz="1800" dirty="0" smtClean="0"/>
              <a:t> automáticamente</a:t>
            </a:r>
            <a:endParaRPr lang="es-ES" sz="1800" dirty="0"/>
          </a:p>
        </p:txBody>
      </p:sp>
      <p:sp>
        <p:nvSpPr>
          <p:cNvPr id="119" name="Google Shape;119;p4"/>
          <p:cNvSpPr txBox="1"/>
          <p:nvPr/>
        </p:nvSpPr>
        <p:spPr>
          <a:xfrm>
            <a:off x="316500" y="675583"/>
            <a:ext cx="4842866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s-ES" sz="1950" b="1" i="0" u="none" strike="noStrike" cap="none" dirty="0" smtClean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Arquitectura</a:t>
            </a:r>
            <a:endParaRPr sz="1950" b="0" i="0" u="none" strike="noStrike" cap="none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239" y="1735446"/>
            <a:ext cx="3841052" cy="191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993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31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  <p:sp>
        <p:nvSpPr>
          <p:cNvPr id="115" name="Google Shape;115;p4"/>
          <p:cNvSpPr txBox="1"/>
          <p:nvPr/>
        </p:nvSpPr>
        <p:spPr>
          <a:xfrm>
            <a:off x="291618" y="1045098"/>
            <a:ext cx="4747331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La tecnología utilizada en el proyecto ha sido Python y </a:t>
            </a:r>
            <a:r>
              <a:rPr lang="es-ES" sz="1800" dirty="0" err="1" smtClean="0"/>
              <a:t>Streamlit</a:t>
            </a:r>
            <a:r>
              <a:rPr lang="es-ES" sz="1800" dirty="0"/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Librerías Python:</a:t>
            </a:r>
          </a:p>
          <a:p>
            <a:pPr marL="285750" lvl="1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1800" dirty="0" err="1" smtClean="0"/>
              <a:t>Urlopen</a:t>
            </a:r>
            <a:endParaRPr lang="es-ES" sz="1800" dirty="0"/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1800" dirty="0" smtClean="0"/>
              <a:t>Pandas</a:t>
            </a:r>
            <a:endParaRPr lang="es-ES" sz="1800" dirty="0"/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1800" dirty="0" err="1"/>
              <a:t>Numpy</a:t>
            </a:r>
            <a:endParaRPr lang="es-ES" sz="1800" dirty="0"/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1800" dirty="0" err="1"/>
              <a:t>Pillow</a:t>
            </a:r>
            <a:endParaRPr lang="es-ES" sz="1800" dirty="0"/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1800" dirty="0" err="1"/>
              <a:t>Streamlit</a:t>
            </a:r>
            <a:endParaRPr lang="es-ES" sz="1800" dirty="0"/>
          </a:p>
        </p:txBody>
      </p:sp>
      <p:sp>
        <p:nvSpPr>
          <p:cNvPr id="119" name="Google Shape;119;p4"/>
          <p:cNvSpPr txBox="1"/>
          <p:nvPr/>
        </p:nvSpPr>
        <p:spPr>
          <a:xfrm>
            <a:off x="335032" y="652723"/>
            <a:ext cx="4842866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s-ES" sz="1950" b="1" dirty="0" smtClean="0">
                <a:solidFill>
                  <a:srgbClr val="00B0F0"/>
                </a:solidFill>
              </a:rPr>
              <a:t>Tecnología</a:t>
            </a:r>
            <a:endParaRPr sz="1950" b="0" i="0" u="none" strike="noStrike" cap="none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2" descr="Archivo:Python-logo-notext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507" y="1396518"/>
            <a:ext cx="1095375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995" y="2960987"/>
            <a:ext cx="2438400" cy="149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204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31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335032" y="652723"/>
            <a:ext cx="4842866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s-ES" sz="1950" b="1" dirty="0" smtClean="0">
                <a:solidFill>
                  <a:srgbClr val="00B0F0"/>
                </a:solidFill>
              </a:rPr>
              <a:t>Demostración </a:t>
            </a:r>
            <a:r>
              <a:rPr lang="es-ES" sz="1950" dirty="0" smtClean="0">
                <a:solidFill>
                  <a:srgbClr val="00B0F0"/>
                </a:solidFill>
              </a:rPr>
              <a:t>API, EDA y Limpieza</a:t>
            </a:r>
            <a:endParaRPr lang="es-ES" sz="1950" b="1" dirty="0" smtClean="0">
              <a:solidFill>
                <a:srgbClr val="00B0F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589" y="1214786"/>
            <a:ext cx="6391830" cy="332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831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31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335032" y="652723"/>
            <a:ext cx="4842866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s-ES" sz="1950" b="1" dirty="0" smtClean="0">
                <a:solidFill>
                  <a:srgbClr val="00B0F0"/>
                </a:solidFill>
              </a:rPr>
              <a:t>Demostración </a:t>
            </a:r>
            <a:r>
              <a:rPr lang="es-ES" sz="1950" b="1" dirty="0" err="1" smtClean="0">
                <a:solidFill>
                  <a:srgbClr val="00B0F0"/>
                </a:solidFill>
              </a:rPr>
              <a:t>Streamlit</a:t>
            </a:r>
            <a:endParaRPr sz="1950" b="0" i="0" u="none" strike="noStrike" cap="none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028" y="1136375"/>
            <a:ext cx="6421388" cy="375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581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31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  <p:sp>
        <p:nvSpPr>
          <p:cNvPr id="115" name="Google Shape;115;p4"/>
          <p:cNvSpPr txBox="1"/>
          <p:nvPr/>
        </p:nvSpPr>
        <p:spPr>
          <a:xfrm>
            <a:off x="2759847" y="4334669"/>
            <a:ext cx="474733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dirty="0" smtClean="0">
                <a:hlinkClick r:id="rId3"/>
              </a:rPr>
              <a:t>Enlace de demostración de </a:t>
            </a:r>
            <a:r>
              <a:rPr lang="es-ES" dirty="0" err="1" smtClean="0">
                <a:hlinkClick r:id="rId3"/>
              </a:rPr>
              <a:t>Cheapest</a:t>
            </a:r>
            <a:r>
              <a:rPr lang="es-ES" dirty="0" smtClean="0">
                <a:hlinkClick r:id="rId3"/>
              </a:rPr>
              <a:t> </a:t>
            </a:r>
            <a:r>
              <a:rPr lang="es-ES" dirty="0" err="1" smtClean="0">
                <a:hlinkClick r:id="rId3"/>
              </a:rPr>
              <a:t>Oil</a:t>
            </a:r>
            <a:endParaRPr lang="es-ES" sz="1800" dirty="0"/>
          </a:p>
        </p:txBody>
      </p:sp>
      <p:sp>
        <p:nvSpPr>
          <p:cNvPr id="119" name="Google Shape;119;p4"/>
          <p:cNvSpPr txBox="1"/>
          <p:nvPr/>
        </p:nvSpPr>
        <p:spPr>
          <a:xfrm>
            <a:off x="335032" y="652723"/>
            <a:ext cx="4842866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s-ES" sz="1950" b="1" dirty="0" smtClean="0">
                <a:solidFill>
                  <a:srgbClr val="00B0F0"/>
                </a:solidFill>
              </a:rPr>
              <a:t>Demostración </a:t>
            </a:r>
            <a:r>
              <a:rPr lang="es-ES" sz="1950" b="1" dirty="0" err="1" smtClean="0">
                <a:solidFill>
                  <a:srgbClr val="00B0F0"/>
                </a:solidFill>
              </a:rPr>
              <a:t>Cheapest</a:t>
            </a:r>
            <a:r>
              <a:rPr lang="es-ES" sz="1950" b="1" dirty="0" smtClean="0">
                <a:solidFill>
                  <a:srgbClr val="00B0F0"/>
                </a:solidFill>
              </a:rPr>
              <a:t> </a:t>
            </a:r>
            <a:r>
              <a:rPr lang="es-ES" sz="1950" b="1" dirty="0" err="1" smtClean="0">
                <a:solidFill>
                  <a:srgbClr val="00B0F0"/>
                </a:solidFill>
              </a:rPr>
              <a:t>Oil</a:t>
            </a:r>
            <a:endParaRPr sz="1950" b="0" i="0" u="none" strike="noStrike" cap="none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431" y="1045098"/>
            <a:ext cx="5784436" cy="305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475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8634636" y="21113"/>
            <a:ext cx="44531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  <p:sp>
        <p:nvSpPr>
          <p:cNvPr id="115" name="Google Shape;115;p4"/>
          <p:cNvSpPr txBox="1"/>
          <p:nvPr/>
        </p:nvSpPr>
        <p:spPr>
          <a:xfrm>
            <a:off x="199564" y="1267357"/>
            <a:ext cx="4747331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s-ES" sz="1800" dirty="0" smtClean="0"/>
              <a:t>Últimos Desarrollos </a:t>
            </a:r>
          </a:p>
          <a:p>
            <a:pPr marL="342900" lvl="8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Cron</a:t>
            </a:r>
          </a:p>
          <a:p>
            <a:pPr marL="342900" lvl="8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Calculadora de gasto por kilómetros</a:t>
            </a:r>
            <a:endParaRPr lang="es-ES" sz="1800" dirty="0"/>
          </a:p>
        </p:txBody>
      </p:sp>
      <p:sp>
        <p:nvSpPr>
          <p:cNvPr id="119" name="Google Shape;119;p4"/>
          <p:cNvSpPr txBox="1"/>
          <p:nvPr/>
        </p:nvSpPr>
        <p:spPr>
          <a:xfrm>
            <a:off x="335032" y="652723"/>
            <a:ext cx="6370568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s-ES" sz="1950" b="1" dirty="0" smtClean="0">
                <a:solidFill>
                  <a:srgbClr val="00B0F0"/>
                </a:solidFill>
              </a:rPr>
              <a:t>Últimos Desarrollos VS Próximos Desarrollos</a:t>
            </a:r>
            <a:endParaRPr sz="1950" b="0" i="0" u="none" strike="noStrike" cap="none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5;p4"/>
          <p:cNvSpPr txBox="1"/>
          <p:nvPr/>
        </p:nvSpPr>
        <p:spPr>
          <a:xfrm>
            <a:off x="199563" y="2935012"/>
            <a:ext cx="48828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s-ES" sz="1800" dirty="0" smtClean="0"/>
              <a:t>Próximos Desarrollos</a:t>
            </a:r>
          </a:p>
          <a:p>
            <a:pPr marL="342900" lvl="8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Predicciones </a:t>
            </a:r>
            <a:r>
              <a:rPr lang="es-ES" sz="1800" dirty="0" err="1" smtClean="0"/>
              <a:t>Forecast</a:t>
            </a:r>
            <a:r>
              <a:rPr lang="es-ES" sz="1800" dirty="0" smtClean="0"/>
              <a:t> (Machine </a:t>
            </a:r>
            <a:r>
              <a:rPr lang="es-ES" sz="1800" dirty="0" err="1" smtClean="0"/>
              <a:t>Learning</a:t>
            </a:r>
            <a:r>
              <a:rPr lang="es-ES" sz="1800" dirty="0" smtClean="0"/>
              <a:t>)</a:t>
            </a:r>
          </a:p>
          <a:p>
            <a:pPr marL="342900" lvl="8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smtClean="0"/>
              <a:t>Conexión a API de Google (Google </a:t>
            </a:r>
            <a:r>
              <a:rPr lang="es-ES" sz="1800" dirty="0" err="1" smtClean="0"/>
              <a:t>Maps</a:t>
            </a:r>
            <a:r>
              <a:rPr lang="es-ES" sz="1800" dirty="0" smtClean="0"/>
              <a:t>)</a:t>
            </a:r>
          </a:p>
          <a:p>
            <a:pPr marL="342900" lvl="8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800" dirty="0" err="1" smtClean="0"/>
              <a:t>Docker</a:t>
            </a:r>
            <a:endParaRPr lang="es-ES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311" y="1323327"/>
            <a:ext cx="2227640" cy="12268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881" y="2662754"/>
            <a:ext cx="1497874" cy="161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59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/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PUE palet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5D024"/>
      </a:accent1>
      <a:accent2>
        <a:srgbClr val="02B5F1"/>
      </a:accent2>
      <a:accent3>
        <a:srgbClr val="808080"/>
      </a:accent3>
      <a:accent4>
        <a:srgbClr val="FECD39"/>
      </a:accent4>
      <a:accent5>
        <a:srgbClr val="F8B000"/>
      </a:accent5>
      <a:accent6>
        <a:srgbClr val="DA9832"/>
      </a:accent6>
      <a:hlink>
        <a:srgbClr val="1987BA"/>
      </a:hlink>
      <a:folHlink>
        <a:srgbClr val="016B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186</Words>
  <Application>Microsoft Office PowerPoint</Application>
  <PresentationFormat>Presentación en pantalla (16:9)</PresentationFormat>
  <Paragraphs>75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Lato Light</vt:lpstr>
      <vt:lpstr>Arial</vt:lpstr>
      <vt:lpstr>Raleway Thin</vt:lpstr>
      <vt:lpstr>Wingdings</vt:lpstr>
      <vt:lpstr>Lato</vt:lpstr>
      <vt:lpstr>Calibri</vt:lpstr>
      <vt:lpstr>Montserrat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AUBESO TORRENTO</dc:creator>
  <cp:lastModifiedBy>Angel Barruz</cp:lastModifiedBy>
  <cp:revision>31</cp:revision>
  <dcterms:created xsi:type="dcterms:W3CDTF">2019-04-25T13:30:51Z</dcterms:created>
  <dcterms:modified xsi:type="dcterms:W3CDTF">2023-07-12T17:31:29Z</dcterms:modified>
</cp:coreProperties>
</file>